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70" r:id="rId5"/>
    <p:sldId id="259" r:id="rId6"/>
    <p:sldId id="260" r:id="rId7"/>
    <p:sldId id="261" r:id="rId8"/>
    <p:sldId id="273" r:id="rId9"/>
    <p:sldId id="272" r:id="rId10"/>
    <p:sldId id="267" r:id="rId11"/>
    <p:sldId id="268" r:id="rId12"/>
    <p:sldId id="263"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23653-F805-540D-7117-D28551C7A4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6BE7E3-5839-DCD0-3DAD-1AB1C1AABA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FD8BE9-80CD-8FAA-EE8C-A6B1982E7EA3}"/>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8765E114-DB94-3B2D-5D16-730801285E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43240-2C1A-DEB9-14AD-75102627F36B}"/>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154523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2F039-4C9A-DB61-43AB-D3908AA9C8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C0A92B-FB4B-A26A-1E80-09C914F2BE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457466-AB6B-6776-683E-17A2CC388268}"/>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256AC9F4-92B6-6BCE-6DA3-93FE2B138D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DCA1DE-7CBF-5DE1-88C3-AB0C3C18D6E4}"/>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3760274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CE279F-8255-AEC4-286E-11D392AF73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27428F-8A47-EBF5-C58F-4E87298576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83E9E1-CE1E-3B62-B71E-FB63C6795F21}"/>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64E06791-FC88-FA67-C3E2-48FB385100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95634-B2C1-EF3F-2372-AD2E2877DF2B}"/>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3456989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9A772-792A-4D60-7139-2D2852AAE9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F48992-A436-DBBC-95F4-DBA3E47520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3D1F76-7FAE-072E-8BFD-59BA7002F741}"/>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6CA0630B-2159-8FB9-AFCA-F4AC14142B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A2ED4-5CCF-5254-4648-C3EB2520C234}"/>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3748585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71ABC-C56C-C7A2-B2C2-60A554021A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25A433B-7F50-3FF3-C957-06AB12C14A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270132-339C-8AAE-4C0C-90E807DFC1CD}"/>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C2399068-E651-C671-8DA4-40E9694721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2B0464-E88D-BAB6-DF26-F3D06C20EA71}"/>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1093116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78D53-4B84-032E-BCD9-3D609C37E4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422383-8A59-443C-9C53-CB38574976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37609A-2647-AC94-FF73-7509CB0B7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FEBDF0-BDC1-C4B0-9009-F51DE4161E7E}"/>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6" name="Footer Placeholder 5">
            <a:extLst>
              <a:ext uri="{FF2B5EF4-FFF2-40B4-BE49-F238E27FC236}">
                <a16:creationId xmlns:a16="http://schemas.microsoft.com/office/drawing/2014/main" id="{BAF99ADF-2970-F27C-95C9-FC16342E12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2B15CF-B1DE-86D2-DF33-2B8CF40CDDFF}"/>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1077528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25FF-E6AD-78FE-2A8C-B5E68732E5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1EA083-EF34-AA6C-C5B2-AE48040829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E20142-06B3-5BAC-0BF4-8271EE822B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AFCA84-7EE6-027F-1760-1F1D402D8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E48891-EB9C-018D-592C-A5DC18669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6C1B28-B6B7-0EC3-D5E0-F976810CE51C}"/>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8" name="Footer Placeholder 7">
            <a:extLst>
              <a:ext uri="{FF2B5EF4-FFF2-40B4-BE49-F238E27FC236}">
                <a16:creationId xmlns:a16="http://schemas.microsoft.com/office/drawing/2014/main" id="{67CA03E2-9CCF-66F1-6AE1-6A48E48572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2CD404-14D5-5ACB-6504-71825F5ED816}"/>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3530868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C9B0E-DD64-CF3B-BA95-1F620AD69E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061140-3668-79CE-0678-6D6882A34E60}"/>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4" name="Footer Placeholder 3">
            <a:extLst>
              <a:ext uri="{FF2B5EF4-FFF2-40B4-BE49-F238E27FC236}">
                <a16:creationId xmlns:a16="http://schemas.microsoft.com/office/drawing/2014/main" id="{E6F1A060-1554-3591-105E-369E88366C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49833B-9187-9904-7FDA-39693CC02CE1}"/>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424791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5A71F1-0413-9E43-C860-2E5B0F97CF45}"/>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3" name="Footer Placeholder 2">
            <a:extLst>
              <a:ext uri="{FF2B5EF4-FFF2-40B4-BE49-F238E27FC236}">
                <a16:creationId xmlns:a16="http://schemas.microsoft.com/office/drawing/2014/main" id="{AED58ED9-2617-7669-621F-888097DA68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2EFE09-7EFA-5DCB-8808-B3B70410A290}"/>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269969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41C79-C5F0-2C78-43EF-949608ACB6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B5D66D-E193-7640-57CC-749A168142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327875-6EC6-175E-C233-D5D914EE50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378A24-4ECC-CBB7-205D-CDB6CF009E92}"/>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6" name="Footer Placeholder 5">
            <a:extLst>
              <a:ext uri="{FF2B5EF4-FFF2-40B4-BE49-F238E27FC236}">
                <a16:creationId xmlns:a16="http://schemas.microsoft.com/office/drawing/2014/main" id="{D6185AC8-E8A5-E7E0-A37C-9617864152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C86154-9E57-A81F-EE7C-F753D529C14B}"/>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1773882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6EAB6-9EB1-DC66-72E3-F7B13F8A34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D40633-1E80-47EC-B997-3AC8EB7CF6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4B9E9C-5839-85F2-2C07-AA50D91C54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F68C36-22BD-F090-A8CC-A6202AE48A6D}"/>
              </a:ext>
            </a:extLst>
          </p:cNvPr>
          <p:cNvSpPr>
            <a:spLocks noGrp="1"/>
          </p:cNvSpPr>
          <p:nvPr>
            <p:ph type="dt" sz="half" idx="10"/>
          </p:nvPr>
        </p:nvSpPr>
        <p:spPr/>
        <p:txBody>
          <a:bodyPr/>
          <a:lstStyle/>
          <a:p>
            <a:fld id="{134FBDEF-52AE-4A1C-9EEA-118E438E8AF3}" type="datetimeFigureOut">
              <a:rPr lang="en-US" smtClean="0"/>
              <a:t>5/5/2023</a:t>
            </a:fld>
            <a:endParaRPr lang="en-US"/>
          </a:p>
        </p:txBody>
      </p:sp>
      <p:sp>
        <p:nvSpPr>
          <p:cNvPr id="6" name="Footer Placeholder 5">
            <a:extLst>
              <a:ext uri="{FF2B5EF4-FFF2-40B4-BE49-F238E27FC236}">
                <a16:creationId xmlns:a16="http://schemas.microsoft.com/office/drawing/2014/main" id="{7A6E58C4-CBE0-8FC6-A2F7-087DC40510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B8088B-2E35-5782-CDB6-896BA31D1874}"/>
              </a:ext>
            </a:extLst>
          </p:cNvPr>
          <p:cNvSpPr>
            <a:spLocks noGrp="1"/>
          </p:cNvSpPr>
          <p:nvPr>
            <p:ph type="sldNum" sz="quarter" idx="12"/>
          </p:nvPr>
        </p:nvSpPr>
        <p:spPr/>
        <p:txBody>
          <a:bodyPr/>
          <a:lstStyle/>
          <a:p>
            <a:fld id="{A78E8590-F985-4AA2-974B-B18C476BD22D}" type="slidenum">
              <a:rPr lang="en-US" smtClean="0"/>
              <a:t>‹#›</a:t>
            </a:fld>
            <a:endParaRPr lang="en-US"/>
          </a:p>
        </p:txBody>
      </p:sp>
    </p:spTree>
    <p:extLst>
      <p:ext uri="{BB962C8B-B14F-4D97-AF65-F5344CB8AC3E}">
        <p14:creationId xmlns:p14="http://schemas.microsoft.com/office/powerpoint/2010/main" val="991954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6E81BE-F914-1ADA-51BD-B549F2BAC4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7DA8EE-303C-25FC-FDB7-097B503881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2C30A3-0DBE-F2B7-EB9B-17B333DF8A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4FBDEF-52AE-4A1C-9EEA-118E438E8AF3}" type="datetimeFigureOut">
              <a:rPr lang="en-US" smtClean="0"/>
              <a:t>5/5/2023</a:t>
            </a:fld>
            <a:endParaRPr lang="en-US"/>
          </a:p>
        </p:txBody>
      </p:sp>
      <p:sp>
        <p:nvSpPr>
          <p:cNvPr id="5" name="Footer Placeholder 4">
            <a:extLst>
              <a:ext uri="{FF2B5EF4-FFF2-40B4-BE49-F238E27FC236}">
                <a16:creationId xmlns:a16="http://schemas.microsoft.com/office/drawing/2014/main" id="{B5015A27-D535-A30C-AF7D-A96185D926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D3DB17-23B9-EC86-E8AC-BD1E26F799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8E8590-F985-4AA2-974B-B18C476BD22D}" type="slidenum">
              <a:rPr lang="en-US" smtClean="0"/>
              <a:t>‹#›</a:t>
            </a:fld>
            <a:endParaRPr lang="en-US"/>
          </a:p>
        </p:txBody>
      </p:sp>
    </p:spTree>
    <p:extLst>
      <p:ext uri="{BB962C8B-B14F-4D97-AF65-F5344CB8AC3E}">
        <p14:creationId xmlns:p14="http://schemas.microsoft.com/office/powerpoint/2010/main" val="4203933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1523999" y="1537999"/>
            <a:ext cx="9716655" cy="2387600"/>
          </a:xfrm>
        </p:spPr>
        <p:txBody>
          <a:bodyPr/>
          <a:lstStyle/>
          <a:p>
            <a:r>
              <a:rPr lang="en-US" dirty="0">
                <a:solidFill>
                  <a:schemeClr val="bg1"/>
                </a:solidFill>
                <a:latin typeface="Amasis MT Pro Medium" panose="020B0604020202020204" pitchFamily="18" charset="0"/>
              </a:rPr>
              <a:t>NFT Marketplace Management System </a:t>
            </a:r>
          </a:p>
        </p:txBody>
      </p:sp>
      <p:sp>
        <p:nvSpPr>
          <p:cNvPr id="4" name="TextBox 3">
            <a:extLst>
              <a:ext uri="{FF2B5EF4-FFF2-40B4-BE49-F238E27FC236}">
                <a16:creationId xmlns:a16="http://schemas.microsoft.com/office/drawing/2014/main" id="{6D8DC33B-FD96-F194-A1F2-AB3C41128B41}"/>
              </a:ext>
            </a:extLst>
          </p:cNvPr>
          <p:cNvSpPr txBox="1"/>
          <p:nvPr/>
        </p:nvSpPr>
        <p:spPr>
          <a:xfrm>
            <a:off x="9721272" y="5837381"/>
            <a:ext cx="3038763" cy="646331"/>
          </a:xfrm>
          <a:prstGeom prst="rect">
            <a:avLst/>
          </a:prstGeom>
          <a:noFill/>
        </p:spPr>
        <p:txBody>
          <a:bodyPr wrap="square" rtlCol="0">
            <a:spAutoFit/>
          </a:bodyPr>
          <a:lstStyle/>
          <a:p>
            <a:r>
              <a:rPr lang="en-US" dirty="0">
                <a:solidFill>
                  <a:schemeClr val="bg1"/>
                </a:solidFill>
                <a:latin typeface="Amasis MT Pro Medium" panose="02040604050005020304" pitchFamily="18" charset="0"/>
              </a:rPr>
              <a:t>20i-0565 Faizan</a:t>
            </a:r>
          </a:p>
          <a:p>
            <a:r>
              <a:rPr lang="en-US" dirty="0">
                <a:solidFill>
                  <a:schemeClr val="bg1"/>
                </a:solidFill>
                <a:latin typeface="Amasis MT Pro Medium" panose="02040604050005020304" pitchFamily="18" charset="0"/>
              </a:rPr>
              <a:t>20i-0879 Haider</a:t>
            </a:r>
          </a:p>
        </p:txBody>
      </p:sp>
    </p:spTree>
    <p:extLst>
      <p:ext uri="{BB962C8B-B14F-4D97-AF65-F5344CB8AC3E}">
        <p14:creationId xmlns:p14="http://schemas.microsoft.com/office/powerpoint/2010/main" val="2064358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Graphical user interface, application&#10;&#10;Description automatically generated">
            <a:extLst>
              <a:ext uri="{FF2B5EF4-FFF2-40B4-BE49-F238E27FC236}">
                <a16:creationId xmlns:a16="http://schemas.microsoft.com/office/drawing/2014/main" id="{84B1A858-661E-4F17-DFCA-444515E93C90}"/>
              </a:ext>
            </a:extLst>
          </p:cNvPr>
          <p:cNvPicPr>
            <a:picLocks noChangeAspect="1"/>
          </p:cNvPicPr>
          <p:nvPr/>
        </p:nvPicPr>
        <p:blipFill rotWithShape="1">
          <a:blip r:embed="rId2">
            <a:extLst>
              <a:ext uri="{28A0092B-C50C-407E-A947-70E740481C1C}">
                <a14:useLocalDpi xmlns:a14="http://schemas.microsoft.com/office/drawing/2010/main" val="0"/>
              </a:ext>
            </a:extLst>
          </a:blip>
          <a:srcRect r="10205"/>
          <a:stretch/>
        </p:blipFill>
        <p:spPr>
          <a:xfrm>
            <a:off x="20" y="1282"/>
            <a:ext cx="12191980" cy="6856718"/>
          </a:xfrm>
          <a:prstGeom prst="rect">
            <a:avLst/>
          </a:prstGeom>
        </p:spPr>
      </p:pic>
    </p:spTree>
    <p:extLst>
      <p:ext uri="{BB962C8B-B14F-4D97-AF65-F5344CB8AC3E}">
        <p14:creationId xmlns:p14="http://schemas.microsoft.com/office/powerpoint/2010/main" val="416693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with medium confidence">
            <a:extLst>
              <a:ext uri="{FF2B5EF4-FFF2-40B4-BE49-F238E27FC236}">
                <a16:creationId xmlns:a16="http://schemas.microsoft.com/office/drawing/2014/main" id="{00810CE0-96EE-67EB-A89F-8A005CBC7309}"/>
              </a:ext>
            </a:extLst>
          </p:cNvPr>
          <p:cNvPicPr>
            <a:picLocks noChangeAspect="1"/>
          </p:cNvPicPr>
          <p:nvPr/>
        </p:nvPicPr>
        <p:blipFill rotWithShape="1">
          <a:blip r:embed="rId2">
            <a:extLst>
              <a:ext uri="{28A0092B-C50C-407E-A947-70E740481C1C}">
                <a14:useLocalDpi xmlns:a14="http://schemas.microsoft.com/office/drawing/2010/main" val="0"/>
              </a:ext>
            </a:extLst>
          </a:blip>
          <a:srcRect l="2498" r="7708"/>
          <a:stretch/>
        </p:blipFill>
        <p:spPr>
          <a:xfrm>
            <a:off x="20" y="1282"/>
            <a:ext cx="12191980" cy="6856718"/>
          </a:xfrm>
          <a:prstGeom prst="rect">
            <a:avLst/>
          </a:prstGeom>
        </p:spPr>
      </p:pic>
    </p:spTree>
    <p:extLst>
      <p:ext uri="{BB962C8B-B14F-4D97-AF65-F5344CB8AC3E}">
        <p14:creationId xmlns:p14="http://schemas.microsoft.com/office/powerpoint/2010/main" val="1771866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8200" y="448721"/>
            <a:ext cx="4707671" cy="1225650"/>
          </a:xfrm>
        </p:spPr>
        <p:txBody>
          <a:bodyPr vert="horz" lIns="91440" tIns="45720" rIns="91440" bIns="45720" rtlCol="0" anchor="b">
            <a:normAutofit fontScale="90000"/>
          </a:bodyPr>
          <a:lstStyle/>
          <a:p>
            <a:pPr algn="l"/>
            <a:r>
              <a:rPr lang="en-US" sz="3800" b="1" kern="1200" dirty="0">
                <a:solidFill>
                  <a:schemeClr val="bg1"/>
                </a:solidFill>
                <a:latin typeface="Amasis MT Pro Light" panose="02040304050005020304" pitchFamily="18" charset="0"/>
              </a:rPr>
              <a:t>Work Division between Group Members</a:t>
            </a:r>
          </a:p>
        </p:txBody>
      </p:sp>
      <p:cxnSp>
        <p:nvCxnSpPr>
          <p:cNvPr id="93" name="Straight Connector 9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04C9236-CFE2-1108-3F45-F22495D6591F}"/>
              </a:ext>
            </a:extLst>
          </p:cNvPr>
          <p:cNvSpPr txBox="1"/>
          <p:nvPr/>
        </p:nvSpPr>
        <p:spPr>
          <a:xfrm>
            <a:off x="897769" y="1909192"/>
            <a:ext cx="4586513" cy="3647710"/>
          </a:xfrm>
          <a:prstGeom prst="rect">
            <a:avLst/>
          </a:prstGeom>
        </p:spPr>
        <p:txBody>
          <a:bodyPr vert="horz" lIns="91440" tIns="45720" rIns="91440" bIns="45720" rtlCol="0">
            <a:normAutofit fontScale="92500" lnSpcReduction="10000"/>
          </a:bodyPr>
          <a:lstStyle/>
          <a:p>
            <a:pPr indent="-228600">
              <a:lnSpc>
                <a:spcPct val="90000"/>
              </a:lnSpc>
              <a:spcAft>
                <a:spcPts val="600"/>
              </a:spcAft>
              <a:buFont typeface="Arial" panose="020B0604020202020204" pitchFamily="34" charset="0"/>
              <a:buChar char="•"/>
            </a:pPr>
            <a:r>
              <a:rPr lang="en-US" sz="1700" dirty="0">
                <a:solidFill>
                  <a:schemeClr val="bg1"/>
                </a:solidFill>
              </a:rPr>
              <a:t>Our team consisted of two members, each responsible for a specific aspect of the project. The work division was as follows:</a:t>
            </a:r>
          </a:p>
          <a:p>
            <a:pPr marL="285750" indent="-285750">
              <a:lnSpc>
                <a:spcPct val="90000"/>
              </a:lnSpc>
              <a:spcAft>
                <a:spcPts val="600"/>
              </a:spcAft>
              <a:buFont typeface="Courier New" panose="02070309020205020404" pitchFamily="49" charset="0"/>
              <a:buChar char="o"/>
            </a:pPr>
            <a:r>
              <a:rPr lang="en-US" sz="1700" dirty="0">
                <a:solidFill>
                  <a:schemeClr val="bg1"/>
                </a:solidFill>
              </a:rPr>
              <a:t>Project Manager – Faizan responsible for overseeing the project and coordinating team efforts</a:t>
            </a:r>
          </a:p>
          <a:p>
            <a:pPr marL="285750" indent="-285750">
              <a:lnSpc>
                <a:spcPct val="90000"/>
              </a:lnSpc>
              <a:spcAft>
                <a:spcPts val="600"/>
              </a:spcAft>
              <a:buFont typeface="Courier New" panose="02070309020205020404" pitchFamily="49" charset="0"/>
              <a:buChar char="o"/>
            </a:pPr>
            <a:r>
              <a:rPr lang="en-US" sz="1700" dirty="0">
                <a:solidFill>
                  <a:schemeClr val="bg1"/>
                </a:solidFill>
              </a:rPr>
              <a:t>Documentation - Faizan responsible for doing all the documentation</a:t>
            </a:r>
          </a:p>
          <a:p>
            <a:pPr marL="285750" indent="-285750">
              <a:lnSpc>
                <a:spcPct val="90000"/>
              </a:lnSpc>
              <a:spcAft>
                <a:spcPts val="600"/>
              </a:spcAft>
              <a:buFont typeface="Courier New" panose="02070309020205020404" pitchFamily="49" charset="0"/>
              <a:buChar char="o"/>
            </a:pPr>
            <a:r>
              <a:rPr lang="en-US" sz="1700" dirty="0">
                <a:solidFill>
                  <a:schemeClr val="bg1"/>
                </a:solidFill>
              </a:rPr>
              <a:t>UX Designer – Haider responsible for designing the user interface and experience</a:t>
            </a:r>
          </a:p>
          <a:p>
            <a:pPr marL="285750" indent="-285750">
              <a:lnSpc>
                <a:spcPct val="90000"/>
              </a:lnSpc>
              <a:spcAft>
                <a:spcPts val="600"/>
              </a:spcAft>
              <a:buFont typeface="Courier New" panose="02070309020205020404" pitchFamily="49" charset="0"/>
              <a:buChar char="o"/>
            </a:pPr>
            <a:r>
              <a:rPr lang="en-US" sz="1700" dirty="0">
                <a:solidFill>
                  <a:schemeClr val="bg1"/>
                </a:solidFill>
              </a:rPr>
              <a:t>Backend Developer – Haider responsible for developing the server-side components of the system</a:t>
            </a:r>
          </a:p>
          <a:p>
            <a:pPr marL="285750" indent="-285750">
              <a:lnSpc>
                <a:spcPct val="90000"/>
              </a:lnSpc>
              <a:spcAft>
                <a:spcPts val="600"/>
              </a:spcAft>
              <a:buFont typeface="Courier New" panose="02070309020205020404" pitchFamily="49" charset="0"/>
              <a:buChar char="o"/>
            </a:pPr>
            <a:r>
              <a:rPr lang="en-US" sz="1700" dirty="0">
                <a:solidFill>
                  <a:schemeClr val="bg1"/>
                </a:solidFill>
              </a:rPr>
              <a:t>Frontend Developer – Faizan responsible for developing the client-side components of the system</a:t>
            </a:r>
          </a:p>
        </p:txBody>
      </p:sp>
      <p:cxnSp>
        <p:nvCxnSpPr>
          <p:cNvPr id="95" name="Straight Connector 9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 toy&#10;&#10;Description automatically generated">
            <a:extLst>
              <a:ext uri="{FF2B5EF4-FFF2-40B4-BE49-F238E27FC236}">
                <a16:creationId xmlns:a16="http://schemas.microsoft.com/office/drawing/2014/main" id="{5592430C-DFF5-EF92-1CE5-DA48CC3A52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5453" y="595726"/>
            <a:ext cx="5666547" cy="5666547"/>
          </a:xfrm>
          <a:prstGeom prst="rect">
            <a:avLst/>
          </a:prstGeom>
        </p:spPr>
      </p:pic>
    </p:spTree>
    <p:extLst>
      <p:ext uri="{BB962C8B-B14F-4D97-AF65-F5344CB8AC3E}">
        <p14:creationId xmlns:p14="http://schemas.microsoft.com/office/powerpoint/2010/main" val="2107779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9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indoor, wall, person, computer&#10;&#10;Description automatically generated">
            <a:extLst>
              <a:ext uri="{FF2B5EF4-FFF2-40B4-BE49-F238E27FC236}">
                <a16:creationId xmlns:a16="http://schemas.microsoft.com/office/drawing/2014/main" id="{14200095-4FD9-C057-7807-9EAAC935B4A4}"/>
              </a:ext>
            </a:extLst>
          </p:cNvPr>
          <p:cNvPicPr>
            <a:picLocks noChangeAspect="1"/>
          </p:cNvPicPr>
          <p:nvPr/>
        </p:nvPicPr>
        <p:blipFill rotWithShape="1">
          <a:blip r:embed="rId2">
            <a:extLst>
              <a:ext uri="{28A0092B-C50C-407E-A947-70E740481C1C}">
                <a14:useLocalDpi xmlns:a14="http://schemas.microsoft.com/office/drawing/2010/main" val="0"/>
              </a:ext>
            </a:extLst>
          </a:blip>
          <a:srcRect l="9091" t="9957" r="-1" b="18130"/>
          <a:stretch/>
        </p:blipFill>
        <p:spPr>
          <a:xfrm>
            <a:off x="3522468" y="10"/>
            <a:ext cx="8669532" cy="6857990"/>
          </a:xfrm>
          <a:prstGeom prst="rect">
            <a:avLst/>
          </a:prstGeom>
        </p:spPr>
      </p:pic>
      <p:sp>
        <p:nvSpPr>
          <p:cNvPr id="102" name="Rectangle 10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371856" y="1197865"/>
            <a:ext cx="3438144" cy="1124712"/>
          </a:xfrm>
        </p:spPr>
        <p:txBody>
          <a:bodyPr vert="horz" lIns="91440" tIns="45720" rIns="91440" bIns="45720" rtlCol="0" anchor="b">
            <a:normAutofit fontScale="90000"/>
          </a:bodyPr>
          <a:lstStyle/>
          <a:p>
            <a:pPr algn="l"/>
            <a:r>
              <a:rPr lang="en-US" sz="4000" b="1" dirty="0">
                <a:latin typeface="Amasis MT Pro Light" panose="02040304050005020304" pitchFamily="18" charset="0"/>
              </a:rPr>
              <a:t>Lessons Learned</a:t>
            </a:r>
          </a:p>
        </p:txBody>
      </p:sp>
      <p:sp>
        <p:nvSpPr>
          <p:cNvPr id="104" name="Rectangle 10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6" name="Rectangle 10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904C9236-CFE2-1108-3F45-F22495D6591F}"/>
              </a:ext>
            </a:extLst>
          </p:cNvPr>
          <p:cNvSpPr txBox="1"/>
          <p:nvPr/>
        </p:nvSpPr>
        <p:spPr>
          <a:xfrm>
            <a:off x="371856" y="2734056"/>
            <a:ext cx="3438906" cy="3207258"/>
          </a:xfrm>
          <a:prstGeom prst="rect">
            <a:avLst/>
          </a:prstGeom>
        </p:spPr>
        <p:txBody>
          <a:bodyPr vert="horz" lIns="91440" tIns="45720" rIns="91440" bIns="45720" rtlCol="0" anchor="t">
            <a:normAutofit lnSpcReduction="10000"/>
          </a:bodyPr>
          <a:lstStyle/>
          <a:p>
            <a:pPr>
              <a:lnSpc>
                <a:spcPct val="90000"/>
              </a:lnSpc>
              <a:spcAft>
                <a:spcPts val="600"/>
              </a:spcAft>
            </a:pPr>
            <a:r>
              <a:rPr lang="en-US" dirty="0"/>
              <a:t>The most important lessons we learnt throughout the project were</a:t>
            </a:r>
          </a:p>
          <a:p>
            <a:pPr marL="285750" indent="-285750">
              <a:lnSpc>
                <a:spcPct val="90000"/>
              </a:lnSpc>
              <a:spcAft>
                <a:spcPts val="600"/>
              </a:spcAft>
              <a:buFont typeface="Arial" panose="020B0604020202020204" pitchFamily="34" charset="0"/>
              <a:buChar char="•"/>
            </a:pPr>
            <a:r>
              <a:rPr lang="en-US" dirty="0"/>
              <a:t>Planning</a:t>
            </a:r>
          </a:p>
          <a:p>
            <a:pPr marL="285750" indent="-285750">
              <a:lnSpc>
                <a:spcPct val="90000"/>
              </a:lnSpc>
              <a:spcAft>
                <a:spcPts val="600"/>
              </a:spcAft>
              <a:buFont typeface="Arial" panose="020B0604020202020204" pitchFamily="34" charset="0"/>
              <a:buChar char="•"/>
            </a:pPr>
            <a:r>
              <a:rPr lang="en-US" dirty="0"/>
              <a:t>Communication</a:t>
            </a:r>
          </a:p>
          <a:p>
            <a:pPr marL="285750" indent="-285750">
              <a:lnSpc>
                <a:spcPct val="90000"/>
              </a:lnSpc>
              <a:spcAft>
                <a:spcPts val="600"/>
              </a:spcAft>
              <a:buFont typeface="Arial" panose="020B0604020202020204" pitchFamily="34" charset="0"/>
              <a:buChar char="•"/>
            </a:pPr>
            <a:r>
              <a:rPr lang="en-US" dirty="0"/>
              <a:t>Documentation </a:t>
            </a:r>
          </a:p>
          <a:p>
            <a:pPr marL="285750" indent="-285750">
              <a:lnSpc>
                <a:spcPct val="90000"/>
              </a:lnSpc>
              <a:spcAft>
                <a:spcPts val="600"/>
              </a:spcAft>
              <a:buFont typeface="Arial" panose="020B0604020202020204" pitchFamily="34" charset="0"/>
              <a:buChar char="•"/>
            </a:pPr>
            <a:r>
              <a:rPr lang="en-US" dirty="0"/>
              <a:t>Collaboration within team.</a:t>
            </a:r>
          </a:p>
          <a:p>
            <a:pPr>
              <a:lnSpc>
                <a:spcPct val="90000"/>
              </a:lnSpc>
              <a:spcAft>
                <a:spcPts val="600"/>
              </a:spcAft>
            </a:pPr>
            <a:r>
              <a:rPr lang="en-US" dirty="0"/>
              <a:t>We also learned the importance of staying up-to-date with emerging technologies and industry trends. </a:t>
            </a:r>
          </a:p>
          <a:p>
            <a:pPr>
              <a:lnSpc>
                <a:spcPct val="90000"/>
              </a:lnSpc>
              <a:spcAft>
                <a:spcPts val="600"/>
              </a:spcAft>
            </a:pPr>
            <a:r>
              <a:rPr lang="en-US" dirty="0"/>
              <a:t>We also realized that continuous improvement is necessary. </a:t>
            </a:r>
          </a:p>
        </p:txBody>
      </p:sp>
    </p:spTree>
    <p:extLst>
      <p:ext uri="{BB962C8B-B14F-4D97-AF65-F5344CB8AC3E}">
        <p14:creationId xmlns:p14="http://schemas.microsoft.com/office/powerpoint/2010/main" val="289367387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5025" y="1321338"/>
            <a:ext cx="4954777" cy="1323439"/>
          </a:xfrm>
        </p:spPr>
        <p:txBody>
          <a:bodyPr vert="horz" lIns="91440" tIns="45720" rIns="91440" bIns="45720" rtlCol="0" anchor="t">
            <a:normAutofit/>
          </a:bodyPr>
          <a:lstStyle/>
          <a:p>
            <a:pPr algn="l"/>
            <a:r>
              <a:rPr lang="en-US" sz="4000" b="1" dirty="0">
                <a:solidFill>
                  <a:schemeClr val="bg1"/>
                </a:solidFill>
                <a:latin typeface="Amasis MT Pro Light" panose="020B0604020202020204" pitchFamily="18" charset="0"/>
              </a:rPr>
              <a:t>Project Introduction</a:t>
            </a:r>
          </a:p>
        </p:txBody>
      </p:sp>
      <p:sp>
        <p:nvSpPr>
          <p:cNvPr id="3" name="TextBox 2">
            <a:extLst>
              <a:ext uri="{FF2B5EF4-FFF2-40B4-BE49-F238E27FC236}">
                <a16:creationId xmlns:a16="http://schemas.microsoft.com/office/drawing/2014/main" id="{904C9236-CFE2-1108-3F45-F22495D6591F}"/>
              </a:ext>
            </a:extLst>
          </p:cNvPr>
          <p:cNvSpPr txBox="1"/>
          <p:nvPr/>
        </p:nvSpPr>
        <p:spPr>
          <a:xfrm>
            <a:off x="869951" y="2213712"/>
            <a:ext cx="4391024" cy="364860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600" dirty="0">
                <a:solidFill>
                  <a:schemeClr val="bg1">
                    <a:alpha val="80000"/>
                  </a:schemeClr>
                </a:solidFill>
              </a:rPr>
              <a:t>Our team is excited to present our software engineering project, the NFT Marketplace Management System. This system is based on a Desktop Java Application and is designed to provide users with an efficient and user-friendly way to manage their NFT marketplace.</a:t>
            </a:r>
          </a:p>
          <a:p>
            <a:pPr indent="-228600">
              <a:lnSpc>
                <a:spcPct val="90000"/>
              </a:lnSpc>
              <a:spcAft>
                <a:spcPts val="600"/>
              </a:spcAft>
              <a:buFont typeface="Arial" panose="020B0604020202020204" pitchFamily="34" charset="0"/>
              <a:buChar char="•"/>
            </a:pPr>
            <a:r>
              <a:rPr lang="en-US" sz="1600" dirty="0">
                <a:solidFill>
                  <a:schemeClr val="bg1">
                    <a:alpha val="80000"/>
                  </a:schemeClr>
                </a:solidFill>
              </a:rPr>
              <a:t>The NFT marketplace has seen tremendous growth in recent years, and we believe that our system will help users streamline their operations and increase their profits. Our team has spent countless hours researching and developing this system, and we are confident that it will be a valuable asset to the NFT community.</a:t>
            </a:r>
          </a:p>
          <a:p>
            <a:pPr indent="-228600">
              <a:lnSpc>
                <a:spcPct val="90000"/>
              </a:lnSpc>
              <a:spcAft>
                <a:spcPts val="600"/>
              </a:spcAft>
              <a:buFont typeface="Arial" panose="020B0604020202020204" pitchFamily="34" charset="0"/>
              <a:buChar char="•"/>
            </a:pPr>
            <a:endParaRPr lang="en-US" sz="1600" dirty="0">
              <a:solidFill>
                <a:schemeClr val="bg1">
                  <a:alpha val="80000"/>
                </a:schemeClr>
              </a:solidFill>
            </a:endParaRPr>
          </a:p>
        </p:txBody>
      </p:sp>
      <p:pic>
        <p:nvPicPr>
          <p:cNvPr id="7" name="Picture 6" descr="A picture containing text, clipart&#10;&#10;Description automatically generated">
            <a:extLst>
              <a:ext uri="{FF2B5EF4-FFF2-40B4-BE49-F238E27FC236}">
                <a16:creationId xmlns:a16="http://schemas.microsoft.com/office/drawing/2014/main" id="{3108BAF1-2CF9-827F-2031-4B92DD28440F}"/>
              </a:ext>
            </a:extLst>
          </p:cNvPr>
          <p:cNvPicPr>
            <a:picLocks noChangeAspect="1"/>
          </p:cNvPicPr>
          <p:nvPr/>
        </p:nvPicPr>
        <p:blipFill rotWithShape="1">
          <a:blip r:embed="rId2">
            <a:extLst>
              <a:ext uri="{28A0092B-C50C-407E-A947-70E740481C1C}">
                <a14:useLocalDpi xmlns:a14="http://schemas.microsoft.com/office/drawing/2010/main" val="0"/>
              </a:ext>
            </a:extLst>
          </a:blip>
          <a:srcRect l="17698" r="18594" b="2"/>
          <a:stretch/>
        </p:blipFill>
        <p:spPr>
          <a:xfrm>
            <a:off x="6096000" y="841376"/>
            <a:ext cx="5260975" cy="4598372"/>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effectLst>
            <a:outerShdw blurRad="381000" dist="152400" dir="5400000" algn="t" rotWithShape="0">
              <a:prstClr val="black">
                <a:alpha val="10000"/>
              </a:prstClr>
            </a:outerShdw>
          </a:effectLst>
        </p:spPr>
      </p:pic>
      <p:grpSp>
        <p:nvGrpSpPr>
          <p:cNvPr id="23" name="Group 22">
            <a:extLst>
              <a:ext uri="{FF2B5EF4-FFF2-40B4-BE49-F238E27FC236}">
                <a16:creationId xmlns:a16="http://schemas.microsoft.com/office/drawing/2014/main" id="{23705FF7-CAB4-430F-A07B-AF2245F17F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4" name="Freeform: Shape 23">
              <a:extLst>
                <a:ext uri="{FF2B5EF4-FFF2-40B4-BE49-F238E27FC236}">
                  <a16:creationId xmlns:a16="http://schemas.microsoft.com/office/drawing/2014/main" id="{6BFFE2ED-DBB9-4090-905D-1939650FC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E4D1EC16-E672-4366-A091-73675BE54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865882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application&#10;&#10;Description automatically generated">
            <a:extLst>
              <a:ext uri="{FF2B5EF4-FFF2-40B4-BE49-F238E27FC236}">
                <a16:creationId xmlns:a16="http://schemas.microsoft.com/office/drawing/2014/main" id="{FA02F3CA-343B-A068-D1DD-768A505570F4}"/>
              </a:ext>
            </a:extLst>
          </p:cNvPr>
          <p:cNvPicPr>
            <a:picLocks noChangeAspect="1"/>
          </p:cNvPicPr>
          <p:nvPr/>
        </p:nvPicPr>
        <p:blipFill rotWithShape="1">
          <a:blip r:embed="rId2">
            <a:extLst>
              <a:ext uri="{28A0092B-C50C-407E-A947-70E740481C1C}">
                <a14:useLocalDpi xmlns:a14="http://schemas.microsoft.com/office/drawing/2010/main" val="0"/>
              </a:ext>
            </a:extLst>
          </a:blip>
          <a:srcRect t="11391" r="9090" b="16695"/>
          <a:stretch/>
        </p:blipFill>
        <p:spPr>
          <a:xfrm>
            <a:off x="3522468" y="10"/>
            <a:ext cx="8669532" cy="6857990"/>
          </a:xfrm>
          <a:prstGeom prst="rect">
            <a:avLst/>
          </a:prstGeom>
        </p:spPr>
      </p:pic>
      <p:sp>
        <p:nvSpPr>
          <p:cNvPr id="53" name="Rectangle 5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371094" y="1161288"/>
            <a:ext cx="3438144" cy="1124712"/>
          </a:xfrm>
        </p:spPr>
        <p:txBody>
          <a:bodyPr vert="horz" lIns="91440" tIns="45720" rIns="91440" bIns="45720" rtlCol="0" anchor="b">
            <a:normAutofit/>
          </a:bodyPr>
          <a:lstStyle/>
          <a:p>
            <a:pPr algn="l"/>
            <a:r>
              <a:rPr lang="en-US" sz="2800" b="1" dirty="0">
                <a:latin typeface="Amasis MT Pro Light" panose="02040304050005020304" pitchFamily="18" charset="0"/>
              </a:rPr>
              <a:t>Advantages </a:t>
            </a:r>
          </a:p>
        </p:txBody>
      </p:sp>
      <p:sp>
        <p:nvSpPr>
          <p:cNvPr id="55" name="Rectangle 5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7" name="Rectangle 5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904C9236-CFE2-1108-3F45-F22495D6591F}"/>
              </a:ext>
            </a:extLst>
          </p:cNvPr>
          <p:cNvSpPr txBox="1"/>
          <p:nvPr/>
        </p:nvSpPr>
        <p:spPr>
          <a:xfrm>
            <a:off x="371094" y="2718054"/>
            <a:ext cx="3438906" cy="3278124"/>
          </a:xfrm>
          <a:prstGeom prst="rect">
            <a:avLst/>
          </a:prstGeom>
        </p:spPr>
        <p:txBody>
          <a:bodyPr vert="horz" lIns="91440" tIns="45720" rIns="91440" bIns="45720" rtlCol="0" anchor="t">
            <a:normAutofit fontScale="92500"/>
          </a:bodyPr>
          <a:lstStyle/>
          <a:p>
            <a:pPr indent="-228600">
              <a:lnSpc>
                <a:spcPct val="90000"/>
              </a:lnSpc>
              <a:spcAft>
                <a:spcPts val="600"/>
              </a:spcAft>
              <a:buFont typeface="Arial" panose="020B0604020202020204" pitchFamily="34" charset="0"/>
              <a:buChar char="•"/>
            </a:pPr>
            <a:r>
              <a:rPr lang="en-US" dirty="0">
                <a:latin typeface="Calibri "/>
              </a:rPr>
              <a:t>Workload Balancing among team members, increasing productivity, reducing burnout, and ensuring that deadlines are met efficiently.</a:t>
            </a:r>
          </a:p>
          <a:p>
            <a:pPr indent="-228600">
              <a:lnSpc>
                <a:spcPct val="90000"/>
              </a:lnSpc>
              <a:spcAft>
                <a:spcPts val="600"/>
              </a:spcAft>
              <a:buFont typeface="Arial" panose="020B0604020202020204" pitchFamily="34" charset="0"/>
              <a:buChar char="•"/>
            </a:pPr>
            <a:r>
              <a:rPr lang="en-US" dirty="0">
                <a:latin typeface="Calibri "/>
              </a:rPr>
              <a:t>Backlog management provided clarity on high-priority tasks, reducing the risk of missing deadlines.</a:t>
            </a:r>
          </a:p>
          <a:p>
            <a:pPr indent="-228600">
              <a:lnSpc>
                <a:spcPct val="90000"/>
              </a:lnSpc>
              <a:spcAft>
                <a:spcPts val="600"/>
              </a:spcAft>
              <a:buFont typeface="Arial" panose="020B0604020202020204" pitchFamily="34" charset="0"/>
              <a:buChar char="•"/>
            </a:pPr>
            <a:r>
              <a:rPr lang="en-US" dirty="0">
                <a:latin typeface="Calibri "/>
              </a:rPr>
              <a:t>Tracking project through progress reports, ensuring that the project is on track and potential issues are addressed in a timely manner.</a:t>
            </a:r>
          </a:p>
        </p:txBody>
      </p:sp>
    </p:spTree>
    <p:extLst>
      <p:ext uri="{BB962C8B-B14F-4D97-AF65-F5344CB8AC3E}">
        <p14:creationId xmlns:p14="http://schemas.microsoft.com/office/powerpoint/2010/main" val="35788067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application&#10;&#10;Description automatically generated">
            <a:extLst>
              <a:ext uri="{FF2B5EF4-FFF2-40B4-BE49-F238E27FC236}">
                <a16:creationId xmlns:a16="http://schemas.microsoft.com/office/drawing/2014/main" id="{FA02F3CA-343B-A068-D1DD-768A505570F4}"/>
              </a:ext>
            </a:extLst>
          </p:cNvPr>
          <p:cNvPicPr>
            <a:picLocks noChangeAspect="1"/>
          </p:cNvPicPr>
          <p:nvPr/>
        </p:nvPicPr>
        <p:blipFill rotWithShape="1">
          <a:blip r:embed="rId2">
            <a:extLst>
              <a:ext uri="{28A0092B-C50C-407E-A947-70E740481C1C}">
                <a14:useLocalDpi xmlns:a14="http://schemas.microsoft.com/office/drawing/2010/main" val="0"/>
              </a:ext>
            </a:extLst>
          </a:blip>
          <a:srcRect t="11391" r="9090" b="16695"/>
          <a:stretch/>
        </p:blipFill>
        <p:spPr>
          <a:xfrm>
            <a:off x="3522468" y="10"/>
            <a:ext cx="8669532" cy="6857990"/>
          </a:xfrm>
          <a:prstGeom prst="rect">
            <a:avLst/>
          </a:prstGeom>
        </p:spPr>
      </p:pic>
      <p:sp>
        <p:nvSpPr>
          <p:cNvPr id="53" name="Rectangle 5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371094" y="1161288"/>
            <a:ext cx="3438144" cy="1124712"/>
          </a:xfrm>
        </p:spPr>
        <p:txBody>
          <a:bodyPr vert="horz" lIns="91440" tIns="45720" rIns="91440" bIns="45720" rtlCol="0" anchor="b">
            <a:normAutofit/>
          </a:bodyPr>
          <a:lstStyle/>
          <a:p>
            <a:pPr algn="l"/>
            <a:r>
              <a:rPr lang="en-US" sz="2800" b="1" dirty="0">
                <a:latin typeface="Amasis MT Pro Light" panose="02040304050005020304" pitchFamily="18" charset="0"/>
              </a:rPr>
              <a:t>Constraints</a:t>
            </a:r>
          </a:p>
        </p:txBody>
      </p:sp>
      <p:sp>
        <p:nvSpPr>
          <p:cNvPr id="55" name="Rectangle 5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7" name="Rectangle 5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904C9236-CFE2-1108-3F45-F22495D6591F}"/>
              </a:ext>
            </a:extLst>
          </p:cNvPr>
          <p:cNvSpPr txBox="1"/>
          <p:nvPr/>
        </p:nvSpPr>
        <p:spPr>
          <a:xfrm>
            <a:off x="371094" y="2718054"/>
            <a:ext cx="3438906" cy="3682746"/>
          </a:xfrm>
          <a:prstGeom prst="rect">
            <a:avLst/>
          </a:prstGeom>
        </p:spPr>
        <p:txBody>
          <a:bodyPr vert="horz" lIns="91440" tIns="45720" rIns="91440" bIns="45720" rtlCol="0" anchor="t">
            <a:normAutofit fontScale="92500" lnSpcReduction="10000"/>
          </a:bodyPr>
          <a:lstStyle/>
          <a:p>
            <a:pPr indent="-228600">
              <a:lnSpc>
                <a:spcPct val="90000"/>
              </a:lnSpc>
              <a:spcAft>
                <a:spcPts val="600"/>
              </a:spcAft>
              <a:buFont typeface="Arial" panose="020B0604020202020204" pitchFamily="34" charset="0"/>
              <a:buChar char="•"/>
            </a:pPr>
            <a:r>
              <a:rPr lang="en-US" dirty="0"/>
              <a:t>Time, as the project had a fixed deadline that limited the scope of features that could be implemented.</a:t>
            </a:r>
          </a:p>
          <a:p>
            <a:pPr indent="-228600">
              <a:lnSpc>
                <a:spcPct val="90000"/>
              </a:lnSpc>
              <a:spcAft>
                <a:spcPts val="600"/>
              </a:spcAft>
              <a:buFont typeface="Arial" panose="020B0604020202020204" pitchFamily="34" charset="0"/>
              <a:buChar char="•"/>
            </a:pPr>
            <a:r>
              <a:rPr lang="en-US" dirty="0"/>
              <a:t>Knowledge constraints arose as team members had varying levels of familiarity with Java and the software engineering principles used to develop the system.</a:t>
            </a:r>
          </a:p>
          <a:p>
            <a:pPr indent="-228600">
              <a:lnSpc>
                <a:spcPct val="90000"/>
              </a:lnSpc>
              <a:spcAft>
                <a:spcPts val="600"/>
              </a:spcAft>
              <a:buFont typeface="Arial" panose="020B0604020202020204" pitchFamily="34" charset="0"/>
              <a:buChar char="•"/>
            </a:pPr>
            <a:r>
              <a:rPr lang="en-US" dirty="0"/>
              <a:t>The project team faced a challenge due to the less experience in software engineering and Java programming among some team members during the development of the NFT marketplace management system.</a:t>
            </a:r>
          </a:p>
        </p:txBody>
      </p:sp>
    </p:spTree>
    <p:extLst>
      <p:ext uri="{BB962C8B-B14F-4D97-AF65-F5344CB8AC3E}">
        <p14:creationId xmlns:p14="http://schemas.microsoft.com/office/powerpoint/2010/main" val="390815684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control panel&#10;&#10;Description automatically generated">
            <a:extLst>
              <a:ext uri="{FF2B5EF4-FFF2-40B4-BE49-F238E27FC236}">
                <a16:creationId xmlns:a16="http://schemas.microsoft.com/office/drawing/2014/main" id="{F9E7E5FF-49F7-9E66-EE26-F2638D8D92F0}"/>
              </a:ext>
            </a:extLst>
          </p:cNvPr>
          <p:cNvPicPr>
            <a:picLocks noChangeAspect="1"/>
          </p:cNvPicPr>
          <p:nvPr/>
        </p:nvPicPr>
        <p:blipFill rotWithShape="1">
          <a:blip r:embed="rId2">
            <a:extLst>
              <a:ext uri="{28A0092B-C50C-407E-A947-70E740481C1C}">
                <a14:useLocalDpi xmlns:a14="http://schemas.microsoft.com/office/drawing/2010/main" val="0"/>
              </a:ext>
            </a:extLst>
          </a:blip>
          <a:srcRect t="23260" r="9090" b="4826"/>
          <a:stretch/>
        </p:blipFill>
        <p:spPr>
          <a:xfrm>
            <a:off x="3522468" y="10"/>
            <a:ext cx="8669532" cy="6857990"/>
          </a:xfrm>
          <a:prstGeom prst="rect">
            <a:avLst/>
          </a:prstGeom>
        </p:spPr>
      </p:pic>
      <p:sp>
        <p:nvSpPr>
          <p:cNvPr id="80" name="Rectangle 79">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371094" y="1161288"/>
            <a:ext cx="3438144" cy="1124712"/>
          </a:xfrm>
        </p:spPr>
        <p:txBody>
          <a:bodyPr vert="horz" lIns="91440" tIns="45720" rIns="91440" bIns="45720" rtlCol="0" anchor="b">
            <a:normAutofit/>
          </a:bodyPr>
          <a:lstStyle/>
          <a:p>
            <a:pPr algn="l"/>
            <a:r>
              <a:rPr lang="en-US" sz="2800" b="1" dirty="0">
                <a:latin typeface="Amasis MT Pro Light" panose="02040304050005020304" pitchFamily="18" charset="0"/>
              </a:rPr>
              <a:t>Nonfunctional Requirements</a:t>
            </a:r>
          </a:p>
        </p:txBody>
      </p:sp>
      <p:sp>
        <p:nvSpPr>
          <p:cNvPr id="82" name="Rectangle 8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4" name="Rectangle 8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904C9236-CFE2-1108-3F45-F22495D6591F}"/>
              </a:ext>
            </a:extLst>
          </p:cNvPr>
          <p:cNvSpPr txBox="1"/>
          <p:nvPr/>
        </p:nvSpPr>
        <p:spPr>
          <a:xfrm>
            <a:off x="371094" y="2718054"/>
            <a:ext cx="3438906" cy="1927098"/>
          </a:xfrm>
          <a:prstGeom prst="rect">
            <a:avLst/>
          </a:prstGeom>
        </p:spPr>
        <p:txBody>
          <a:bodyPr vert="horz" lIns="91440" tIns="45720" rIns="91440" bIns="45720" rtlCol="0" anchor="t">
            <a:noAutofit/>
          </a:bodyPr>
          <a:lstStyle/>
          <a:p>
            <a:pPr indent="-228600">
              <a:lnSpc>
                <a:spcPct val="90000"/>
              </a:lnSpc>
              <a:spcAft>
                <a:spcPts val="600"/>
              </a:spcAft>
              <a:buFont typeface="Arial" panose="020B0604020202020204" pitchFamily="34" charset="0"/>
              <a:buChar char="•"/>
            </a:pPr>
            <a:r>
              <a:rPr lang="en-US" sz="1600" dirty="0"/>
              <a:t>System Database must be able to accommodate increasing large number of users</a:t>
            </a:r>
          </a:p>
          <a:p>
            <a:pPr indent="-228600">
              <a:lnSpc>
                <a:spcPct val="90000"/>
              </a:lnSpc>
              <a:spcAft>
                <a:spcPts val="600"/>
              </a:spcAft>
              <a:buFont typeface="Arial" panose="020B0604020202020204" pitchFamily="34" charset="0"/>
              <a:buChar char="•"/>
            </a:pPr>
            <a:r>
              <a:rPr lang="en-US" sz="1600" dirty="0"/>
              <a:t>Major nonfunctional requirements (NFR) that we prioritized in the development of our NFT Marketplace Management System were,</a:t>
            </a:r>
          </a:p>
          <a:p>
            <a:pPr marL="742950" lvl="1" indent="-285750">
              <a:lnSpc>
                <a:spcPct val="90000"/>
              </a:lnSpc>
              <a:spcAft>
                <a:spcPts val="600"/>
              </a:spcAft>
              <a:buFont typeface="Arial" panose="020B0604020202020204" pitchFamily="34" charset="0"/>
              <a:buChar char="•"/>
            </a:pPr>
            <a:r>
              <a:rPr lang="en-US" sz="1600" dirty="0"/>
              <a:t>Performance (The system should be able to handle a minimum of 100 concurrent user requests with a response time of less than 2 seconds)</a:t>
            </a:r>
          </a:p>
          <a:p>
            <a:pPr marL="742950" lvl="1" indent="-285750">
              <a:lnSpc>
                <a:spcPct val="90000"/>
              </a:lnSpc>
              <a:spcAft>
                <a:spcPts val="600"/>
              </a:spcAft>
              <a:buFont typeface="Arial" panose="020B0604020202020204" pitchFamily="34" charset="0"/>
              <a:buChar char="•"/>
            </a:pPr>
            <a:r>
              <a:rPr lang="en-US" sz="1600" dirty="0"/>
              <a:t>Scalability</a:t>
            </a:r>
          </a:p>
          <a:p>
            <a:pPr lvl="1">
              <a:lnSpc>
                <a:spcPct val="90000"/>
              </a:lnSpc>
              <a:spcAft>
                <a:spcPts val="600"/>
              </a:spcAft>
            </a:pPr>
            <a:endParaRPr lang="en-US" sz="1600" dirty="0"/>
          </a:p>
        </p:txBody>
      </p:sp>
    </p:spTree>
    <p:extLst>
      <p:ext uri="{BB962C8B-B14F-4D97-AF65-F5344CB8AC3E}">
        <p14:creationId xmlns:p14="http://schemas.microsoft.com/office/powerpoint/2010/main" val="306652412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Rectangle 6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8200" y="448721"/>
            <a:ext cx="4707671" cy="1225650"/>
          </a:xfrm>
        </p:spPr>
        <p:txBody>
          <a:bodyPr vert="horz" lIns="91440" tIns="45720" rIns="91440" bIns="45720" rtlCol="0" anchor="b">
            <a:normAutofit/>
          </a:bodyPr>
          <a:lstStyle/>
          <a:p>
            <a:pPr algn="l"/>
            <a:r>
              <a:rPr lang="en-US" sz="4000" b="1" kern="1200">
                <a:solidFill>
                  <a:schemeClr val="bg1"/>
                </a:solidFill>
                <a:latin typeface="Amasis MT Pro Light" panose="02040304050005020304" pitchFamily="18" charset="0"/>
              </a:rPr>
              <a:t>Design</a:t>
            </a:r>
            <a:endParaRPr lang="en-US" sz="3800" b="1" kern="1200" dirty="0">
              <a:solidFill>
                <a:schemeClr val="bg1"/>
              </a:solidFill>
              <a:latin typeface="Amasis MT Pro Light" panose="02040304050005020304" pitchFamily="18" charset="0"/>
            </a:endParaRPr>
          </a:p>
        </p:txBody>
      </p:sp>
      <p:cxnSp>
        <p:nvCxnSpPr>
          <p:cNvPr id="64" name="Straight Connector 63">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04C9236-CFE2-1108-3F45-F22495D6591F}"/>
              </a:ext>
            </a:extLst>
          </p:cNvPr>
          <p:cNvSpPr txBox="1"/>
          <p:nvPr/>
        </p:nvSpPr>
        <p:spPr>
          <a:xfrm>
            <a:off x="897769" y="1909192"/>
            <a:ext cx="4586513" cy="364771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900" dirty="0">
                <a:solidFill>
                  <a:schemeClr val="bg1"/>
                </a:solidFill>
              </a:rPr>
              <a:t> The Design through use case diagram by identifying the actors and use cases of the system</a:t>
            </a:r>
          </a:p>
          <a:p>
            <a:pPr indent="-228600">
              <a:lnSpc>
                <a:spcPct val="90000"/>
              </a:lnSpc>
              <a:spcAft>
                <a:spcPts val="600"/>
              </a:spcAft>
              <a:buFont typeface="Arial" panose="020B0604020202020204" pitchFamily="34" charset="0"/>
              <a:buChar char="•"/>
            </a:pPr>
            <a:r>
              <a:rPr lang="en-US" sz="1900" dirty="0">
                <a:solidFill>
                  <a:schemeClr val="bg1"/>
                </a:solidFill>
              </a:rPr>
              <a:t>Creating a visual representation connecting the actors with the use cases, and adding additional details as needed. </a:t>
            </a:r>
          </a:p>
          <a:p>
            <a:pPr indent="-228600">
              <a:lnSpc>
                <a:spcPct val="90000"/>
              </a:lnSpc>
              <a:spcAft>
                <a:spcPts val="600"/>
              </a:spcAft>
              <a:buFont typeface="Arial" panose="020B0604020202020204" pitchFamily="34" charset="0"/>
              <a:buChar char="•"/>
            </a:pPr>
            <a:r>
              <a:rPr lang="en-US" sz="1900" dirty="0">
                <a:solidFill>
                  <a:schemeClr val="bg1"/>
                </a:solidFill>
              </a:rPr>
              <a:t>Use case diagrams helped communicating the system's functionality and design to stakeholders.</a:t>
            </a:r>
          </a:p>
        </p:txBody>
      </p:sp>
      <p:cxnSp>
        <p:nvCxnSpPr>
          <p:cNvPr id="66" name="Straight Connector 65">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F0C774D-FB35-CBD1-782E-44549EB15C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0" y="799776"/>
            <a:ext cx="5803700" cy="5461324"/>
          </a:xfrm>
          <a:prstGeom prst="rect">
            <a:avLst/>
          </a:prstGeom>
          <a:noFill/>
          <a:ln>
            <a:noFill/>
          </a:ln>
        </p:spPr>
      </p:pic>
    </p:spTree>
    <p:extLst>
      <p:ext uri="{BB962C8B-B14F-4D97-AF65-F5344CB8AC3E}">
        <p14:creationId xmlns:p14="http://schemas.microsoft.com/office/powerpoint/2010/main" val="3550492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8200" y="448721"/>
            <a:ext cx="4707671" cy="1225650"/>
          </a:xfrm>
        </p:spPr>
        <p:txBody>
          <a:bodyPr vert="horz" lIns="91440" tIns="45720" rIns="91440" bIns="45720" rtlCol="0" anchor="b">
            <a:normAutofit/>
          </a:bodyPr>
          <a:lstStyle/>
          <a:p>
            <a:pPr algn="l"/>
            <a:r>
              <a:rPr lang="en-US" sz="3800" b="1" kern="1200">
                <a:solidFill>
                  <a:schemeClr val="bg1"/>
                </a:solidFill>
                <a:latin typeface="+mj-lt"/>
                <a:ea typeface="+mj-ea"/>
                <a:cs typeface="+mj-cs"/>
              </a:rPr>
              <a:t>Architecture</a:t>
            </a:r>
          </a:p>
        </p:txBody>
      </p:sp>
      <p:cxnSp>
        <p:nvCxnSpPr>
          <p:cNvPr id="93" name="Straight Connector 9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04C9236-CFE2-1108-3F45-F22495D6591F}"/>
              </a:ext>
            </a:extLst>
          </p:cNvPr>
          <p:cNvSpPr txBox="1"/>
          <p:nvPr/>
        </p:nvSpPr>
        <p:spPr>
          <a:xfrm>
            <a:off x="897769" y="1909192"/>
            <a:ext cx="4586513" cy="364771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bg1"/>
                </a:solidFill>
              </a:rPr>
              <a:t>We have used 3 Tier Architecture in NFT Marketplace Management System.</a:t>
            </a:r>
          </a:p>
          <a:p>
            <a:pPr indent="-228600">
              <a:lnSpc>
                <a:spcPct val="90000"/>
              </a:lnSpc>
              <a:spcAft>
                <a:spcPts val="600"/>
              </a:spcAft>
              <a:buFont typeface="Arial" panose="020B0604020202020204" pitchFamily="34" charset="0"/>
              <a:buChar char="•"/>
            </a:pPr>
            <a:r>
              <a:rPr lang="en-US" sz="2000" dirty="0">
                <a:solidFill>
                  <a:schemeClr val="bg1"/>
                </a:solidFill>
              </a:rPr>
              <a:t>The </a:t>
            </a:r>
            <a:r>
              <a:rPr lang="en-US" sz="2000">
                <a:solidFill>
                  <a:schemeClr val="bg1"/>
                </a:solidFill>
              </a:rPr>
              <a:t>MVC in </a:t>
            </a:r>
            <a:r>
              <a:rPr lang="en-US" sz="2000" dirty="0">
                <a:solidFill>
                  <a:schemeClr val="bg1"/>
                </a:solidFill>
              </a:rPr>
              <a:t>NFT Marketplace Management System would allow for a clear separation of concerns between the data, user interface, and business logic, leading to a more maintainable and flexible system.</a:t>
            </a:r>
          </a:p>
          <a:p>
            <a:pPr marL="342900" indent="-228600">
              <a:lnSpc>
                <a:spcPct val="90000"/>
              </a:lnSpc>
              <a:spcAft>
                <a:spcPts val="600"/>
              </a:spcAft>
              <a:buFont typeface="Arial" panose="020B0604020202020204" pitchFamily="34" charset="0"/>
              <a:buChar char="•"/>
            </a:pPr>
            <a:r>
              <a:rPr lang="en-US" sz="2000" dirty="0">
                <a:solidFill>
                  <a:schemeClr val="bg1"/>
                </a:solidFill>
              </a:rPr>
              <a:t>Simple and Scalable (Better for Updates)</a:t>
            </a:r>
          </a:p>
          <a:p>
            <a:pPr marL="342900" indent="-228600">
              <a:lnSpc>
                <a:spcPct val="90000"/>
              </a:lnSpc>
              <a:spcAft>
                <a:spcPts val="600"/>
              </a:spcAft>
              <a:buFont typeface="Arial" panose="020B0604020202020204" pitchFamily="34" charset="0"/>
              <a:buChar char="•"/>
            </a:pPr>
            <a:r>
              <a:rPr lang="en-US" sz="2000" dirty="0">
                <a:solidFill>
                  <a:schemeClr val="bg1"/>
                </a:solidFill>
              </a:rPr>
              <a:t>Light Weight	</a:t>
            </a:r>
          </a:p>
        </p:txBody>
      </p:sp>
      <p:cxnSp>
        <p:nvCxnSpPr>
          <p:cNvPr id="95" name="Straight Connector 9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6" name="Picture 5" descr="A picture containing text&#10;&#10;Description automatically generated">
            <a:extLst>
              <a:ext uri="{FF2B5EF4-FFF2-40B4-BE49-F238E27FC236}">
                <a16:creationId xmlns:a16="http://schemas.microsoft.com/office/drawing/2014/main" id="{F64F3E72-B1AA-46FE-B0F5-F8AB353B65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4867" y="595726"/>
            <a:ext cx="5666547" cy="5666547"/>
          </a:xfrm>
          <a:prstGeom prst="rect">
            <a:avLst/>
          </a:prstGeom>
        </p:spPr>
      </p:pic>
    </p:spTree>
    <p:extLst>
      <p:ext uri="{BB962C8B-B14F-4D97-AF65-F5344CB8AC3E}">
        <p14:creationId xmlns:p14="http://schemas.microsoft.com/office/powerpoint/2010/main" val="393722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 name="Rectangle 8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8200" y="448721"/>
            <a:ext cx="4707671" cy="1225650"/>
          </a:xfrm>
        </p:spPr>
        <p:txBody>
          <a:bodyPr vert="horz" lIns="91440" tIns="45720" rIns="91440" bIns="45720" rtlCol="0" anchor="b">
            <a:normAutofit/>
          </a:bodyPr>
          <a:lstStyle/>
          <a:p>
            <a:pPr algn="l"/>
            <a:r>
              <a:rPr lang="en-US" sz="3600" b="1" dirty="0">
                <a:solidFill>
                  <a:schemeClr val="bg1"/>
                </a:solidFill>
                <a:latin typeface="Amasis MT Pro Light" panose="02040304050005020304" pitchFamily="18" charset="0"/>
              </a:rPr>
              <a:t>Overview</a:t>
            </a:r>
            <a:endParaRPr lang="en-US" sz="3800" b="1" kern="1200" dirty="0">
              <a:solidFill>
                <a:schemeClr val="bg1"/>
              </a:solidFill>
              <a:latin typeface="Amasis MT Pro Light" panose="02040304050005020304" pitchFamily="18" charset="0"/>
            </a:endParaRPr>
          </a:p>
        </p:txBody>
      </p:sp>
      <p:cxnSp>
        <p:nvCxnSpPr>
          <p:cNvPr id="84" name="Straight Connector 83">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ardrop 2">
            <a:extLst>
              <a:ext uri="{FF2B5EF4-FFF2-40B4-BE49-F238E27FC236}">
                <a16:creationId xmlns:a16="http://schemas.microsoft.com/office/drawing/2014/main" id="{D93D0532-9795-1340-8270-5AD84BCBEA91}"/>
              </a:ext>
            </a:extLst>
          </p:cNvPr>
          <p:cNvSpPr/>
          <p:nvPr/>
        </p:nvSpPr>
        <p:spPr>
          <a:xfrm>
            <a:off x="526662" y="1855014"/>
            <a:ext cx="2194560" cy="1158067"/>
          </a:xfrm>
          <a:prstGeom prst="teardro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PK"/>
          </a:p>
        </p:txBody>
      </p:sp>
      <p:sp>
        <p:nvSpPr>
          <p:cNvPr id="4" name="TextBox 3">
            <a:extLst>
              <a:ext uri="{FF2B5EF4-FFF2-40B4-BE49-F238E27FC236}">
                <a16:creationId xmlns:a16="http://schemas.microsoft.com/office/drawing/2014/main" id="{BA63F699-DCE0-DFAE-7107-BE45E77C6CE4}"/>
              </a:ext>
            </a:extLst>
          </p:cNvPr>
          <p:cNvSpPr txBox="1"/>
          <p:nvPr/>
        </p:nvSpPr>
        <p:spPr>
          <a:xfrm>
            <a:off x="635497" y="2051909"/>
            <a:ext cx="2125046" cy="830997"/>
          </a:xfrm>
          <a:prstGeom prst="rect">
            <a:avLst/>
          </a:prstGeom>
          <a:noFill/>
        </p:spPr>
        <p:txBody>
          <a:bodyPr wrap="square" rtlCol="0">
            <a:spAutoFit/>
          </a:bodyPr>
          <a:lstStyle/>
          <a:p>
            <a:r>
              <a:rPr lang="en-US" sz="2400" dirty="0">
                <a:latin typeface="Aharoni" panose="020B0604020202020204" pitchFamily="2" charset="-79"/>
                <a:cs typeface="Aharoni" panose="020B0604020202020204" pitchFamily="2" charset="-79"/>
              </a:rPr>
              <a:t>Presentation</a:t>
            </a:r>
          </a:p>
          <a:p>
            <a:r>
              <a:rPr lang="en-US" sz="2400" dirty="0">
                <a:latin typeface="Aharoni" panose="020B0604020202020204" pitchFamily="2" charset="-79"/>
                <a:cs typeface="Aharoni" panose="020B0604020202020204" pitchFamily="2" charset="-79"/>
              </a:rPr>
              <a:t>      Layer </a:t>
            </a:r>
            <a:endParaRPr lang="en-PK" dirty="0"/>
          </a:p>
        </p:txBody>
      </p:sp>
      <p:sp>
        <p:nvSpPr>
          <p:cNvPr id="5" name="Teardrop 4">
            <a:extLst>
              <a:ext uri="{FF2B5EF4-FFF2-40B4-BE49-F238E27FC236}">
                <a16:creationId xmlns:a16="http://schemas.microsoft.com/office/drawing/2014/main" id="{0DF2FE87-226E-B480-96C8-E298CA5E8769}"/>
              </a:ext>
            </a:extLst>
          </p:cNvPr>
          <p:cNvSpPr/>
          <p:nvPr/>
        </p:nvSpPr>
        <p:spPr>
          <a:xfrm>
            <a:off x="481968" y="3124735"/>
            <a:ext cx="2194560" cy="1158076"/>
          </a:xfrm>
          <a:prstGeom prst="teardro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PK"/>
          </a:p>
        </p:txBody>
      </p:sp>
      <p:sp>
        <p:nvSpPr>
          <p:cNvPr id="6" name="TextBox 5">
            <a:extLst>
              <a:ext uri="{FF2B5EF4-FFF2-40B4-BE49-F238E27FC236}">
                <a16:creationId xmlns:a16="http://schemas.microsoft.com/office/drawing/2014/main" id="{0D914D84-C757-ED3E-7F91-C1E50D619156}"/>
              </a:ext>
            </a:extLst>
          </p:cNvPr>
          <p:cNvSpPr txBox="1"/>
          <p:nvPr/>
        </p:nvSpPr>
        <p:spPr>
          <a:xfrm>
            <a:off x="802008" y="3326993"/>
            <a:ext cx="1874520" cy="830997"/>
          </a:xfrm>
          <a:prstGeom prst="rect">
            <a:avLst/>
          </a:prstGeom>
          <a:noFill/>
        </p:spPr>
        <p:txBody>
          <a:bodyPr wrap="square" rtlCol="0">
            <a:spAutoFit/>
          </a:bodyPr>
          <a:lstStyle/>
          <a:p>
            <a:r>
              <a:rPr lang="en-US" sz="2400" dirty="0">
                <a:latin typeface="Aharoni" panose="020B0604020202020204" pitchFamily="2" charset="-79"/>
                <a:cs typeface="Aharoni" panose="020B0604020202020204" pitchFamily="2" charset="-79"/>
              </a:rPr>
              <a:t>Application</a:t>
            </a:r>
          </a:p>
          <a:p>
            <a:r>
              <a:rPr lang="en-US" sz="2400" dirty="0">
                <a:latin typeface="Aharoni" panose="020B0604020202020204" pitchFamily="2" charset="-79"/>
                <a:cs typeface="Aharoni" panose="020B0604020202020204" pitchFamily="2" charset="-79"/>
              </a:rPr>
              <a:t>Layer</a:t>
            </a:r>
            <a:endParaRPr lang="en-PK" dirty="0"/>
          </a:p>
        </p:txBody>
      </p:sp>
      <p:sp>
        <p:nvSpPr>
          <p:cNvPr id="7" name="TextBox 6">
            <a:extLst>
              <a:ext uri="{FF2B5EF4-FFF2-40B4-BE49-F238E27FC236}">
                <a16:creationId xmlns:a16="http://schemas.microsoft.com/office/drawing/2014/main" id="{3C8579FC-2528-3803-B7E8-F0F5079B9E4F}"/>
              </a:ext>
            </a:extLst>
          </p:cNvPr>
          <p:cNvSpPr txBox="1"/>
          <p:nvPr/>
        </p:nvSpPr>
        <p:spPr>
          <a:xfrm>
            <a:off x="2951062" y="2364544"/>
            <a:ext cx="2941320" cy="400110"/>
          </a:xfrm>
          <a:prstGeom prst="rect">
            <a:avLst/>
          </a:prstGeom>
          <a:noFill/>
        </p:spPr>
        <p:txBody>
          <a:bodyPr wrap="square" rtlCol="0">
            <a:spAutoFit/>
          </a:bodyPr>
          <a:lstStyle/>
          <a:p>
            <a:r>
              <a:rPr lang="en-US" sz="2000" dirty="0">
                <a:solidFill>
                  <a:schemeClr val="bg1"/>
                </a:solidFill>
                <a:latin typeface="Amasis MT Pro Light" panose="02040304050005020304" pitchFamily="18" charset="0"/>
              </a:rPr>
              <a:t>HTML,CSS, </a:t>
            </a:r>
            <a:r>
              <a:rPr lang="en-US" sz="2000" dirty="0" err="1">
                <a:solidFill>
                  <a:schemeClr val="bg1"/>
                </a:solidFill>
                <a:latin typeface="Amasis MT Pro Light" panose="02040304050005020304" pitchFamily="18" charset="0"/>
              </a:rPr>
              <a:t>JavaFx</a:t>
            </a:r>
            <a:endParaRPr lang="en-PK" sz="2000" dirty="0">
              <a:solidFill>
                <a:schemeClr val="bg1"/>
              </a:solidFill>
              <a:latin typeface="Amasis MT Pro Light" panose="02040304050005020304" pitchFamily="18" charset="0"/>
            </a:endParaRPr>
          </a:p>
        </p:txBody>
      </p:sp>
      <p:sp>
        <p:nvSpPr>
          <p:cNvPr id="8" name="TextBox 7">
            <a:extLst>
              <a:ext uri="{FF2B5EF4-FFF2-40B4-BE49-F238E27FC236}">
                <a16:creationId xmlns:a16="http://schemas.microsoft.com/office/drawing/2014/main" id="{01AE8659-5E42-7950-CF67-7D668921375C}"/>
              </a:ext>
            </a:extLst>
          </p:cNvPr>
          <p:cNvSpPr txBox="1"/>
          <p:nvPr/>
        </p:nvSpPr>
        <p:spPr>
          <a:xfrm>
            <a:off x="2966642" y="4685444"/>
            <a:ext cx="1280775" cy="400110"/>
          </a:xfrm>
          <a:prstGeom prst="rect">
            <a:avLst/>
          </a:prstGeom>
          <a:noFill/>
        </p:spPr>
        <p:txBody>
          <a:bodyPr wrap="square" rtlCol="0">
            <a:spAutoFit/>
          </a:bodyPr>
          <a:lstStyle/>
          <a:p>
            <a:r>
              <a:rPr lang="en-US" sz="2000" dirty="0">
                <a:solidFill>
                  <a:schemeClr val="bg1"/>
                </a:solidFill>
                <a:latin typeface="Amasis MT Pro Light" panose="02040304050005020304" pitchFamily="18" charset="0"/>
              </a:rPr>
              <a:t>MySQL</a:t>
            </a:r>
            <a:endParaRPr lang="en-PK" sz="2000" dirty="0">
              <a:solidFill>
                <a:schemeClr val="bg1"/>
              </a:solidFill>
              <a:latin typeface="Amasis MT Pro Light" panose="02040304050005020304" pitchFamily="18" charset="0"/>
            </a:endParaRPr>
          </a:p>
        </p:txBody>
      </p:sp>
      <p:pic>
        <p:nvPicPr>
          <p:cNvPr id="12" name="Picture 11" descr="A picture containing text, floor, computer, cabinet">
            <a:extLst>
              <a:ext uri="{FF2B5EF4-FFF2-40B4-BE49-F238E27FC236}">
                <a16:creationId xmlns:a16="http://schemas.microsoft.com/office/drawing/2014/main" id="{4B7D8801-7847-4034-A1E7-1A0F4F9ADB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2382" y="805339"/>
            <a:ext cx="5953106" cy="5247322"/>
          </a:xfrm>
          <a:prstGeom prst="rect">
            <a:avLst/>
          </a:prstGeom>
        </p:spPr>
      </p:pic>
      <p:sp>
        <p:nvSpPr>
          <p:cNvPr id="9" name="Teardrop 8">
            <a:extLst>
              <a:ext uri="{FF2B5EF4-FFF2-40B4-BE49-F238E27FC236}">
                <a16:creationId xmlns:a16="http://schemas.microsoft.com/office/drawing/2014/main" id="{89D3BEB8-BC60-B9E1-3E5A-FBF46216706C}"/>
              </a:ext>
            </a:extLst>
          </p:cNvPr>
          <p:cNvSpPr/>
          <p:nvPr/>
        </p:nvSpPr>
        <p:spPr>
          <a:xfrm>
            <a:off x="481968" y="4407211"/>
            <a:ext cx="2194560" cy="1158076"/>
          </a:xfrm>
          <a:prstGeom prst="teardro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PK"/>
          </a:p>
        </p:txBody>
      </p:sp>
      <p:sp>
        <p:nvSpPr>
          <p:cNvPr id="10" name="TextBox 9">
            <a:extLst>
              <a:ext uri="{FF2B5EF4-FFF2-40B4-BE49-F238E27FC236}">
                <a16:creationId xmlns:a16="http://schemas.microsoft.com/office/drawing/2014/main" id="{390E3DB5-49EE-D788-E158-632A36B43DC0}"/>
              </a:ext>
            </a:extLst>
          </p:cNvPr>
          <p:cNvSpPr txBox="1"/>
          <p:nvPr/>
        </p:nvSpPr>
        <p:spPr>
          <a:xfrm>
            <a:off x="802008" y="4499137"/>
            <a:ext cx="1874520" cy="830997"/>
          </a:xfrm>
          <a:prstGeom prst="rect">
            <a:avLst/>
          </a:prstGeom>
          <a:noFill/>
        </p:spPr>
        <p:txBody>
          <a:bodyPr wrap="square" rtlCol="0">
            <a:spAutoFit/>
          </a:bodyPr>
          <a:lstStyle/>
          <a:p>
            <a:r>
              <a:rPr lang="en-US" sz="2400" dirty="0">
                <a:latin typeface="Aharoni" panose="020B0604020202020204" pitchFamily="2" charset="-79"/>
                <a:cs typeface="Aharoni" panose="020B0604020202020204" pitchFamily="2" charset="-79"/>
              </a:rPr>
              <a:t>Database</a:t>
            </a:r>
          </a:p>
          <a:p>
            <a:r>
              <a:rPr lang="en-US" sz="2400" dirty="0">
                <a:latin typeface="Aharoni" panose="020B0604020202020204" pitchFamily="2" charset="-79"/>
                <a:cs typeface="Aharoni" panose="020B0604020202020204" pitchFamily="2" charset="-79"/>
              </a:rPr>
              <a:t>Layer</a:t>
            </a:r>
            <a:endParaRPr lang="en-PK" dirty="0"/>
          </a:p>
        </p:txBody>
      </p:sp>
      <p:sp>
        <p:nvSpPr>
          <p:cNvPr id="11" name="TextBox 10">
            <a:extLst>
              <a:ext uri="{FF2B5EF4-FFF2-40B4-BE49-F238E27FC236}">
                <a16:creationId xmlns:a16="http://schemas.microsoft.com/office/drawing/2014/main" id="{E7221FE4-EF16-5731-64ED-B852F48BFDC9}"/>
              </a:ext>
            </a:extLst>
          </p:cNvPr>
          <p:cNvSpPr txBox="1"/>
          <p:nvPr/>
        </p:nvSpPr>
        <p:spPr>
          <a:xfrm>
            <a:off x="2951062" y="3299439"/>
            <a:ext cx="1280775" cy="1015663"/>
          </a:xfrm>
          <a:prstGeom prst="rect">
            <a:avLst/>
          </a:prstGeom>
          <a:noFill/>
        </p:spPr>
        <p:txBody>
          <a:bodyPr wrap="square" rtlCol="0">
            <a:spAutoFit/>
          </a:bodyPr>
          <a:lstStyle/>
          <a:p>
            <a:r>
              <a:rPr lang="en-US" sz="2000" dirty="0">
                <a:solidFill>
                  <a:schemeClr val="bg1"/>
                </a:solidFill>
                <a:latin typeface="Amasis MT Pro Light" panose="02040304050005020304" pitchFamily="18" charset="0"/>
              </a:rPr>
              <a:t>Java using eclipse IDE</a:t>
            </a:r>
            <a:endParaRPr lang="en-PK" sz="2000" dirty="0">
              <a:solidFill>
                <a:schemeClr val="bg1"/>
              </a:solidFill>
              <a:latin typeface="Amasis MT Pro Light" panose="02040304050005020304" pitchFamily="18" charset="0"/>
            </a:endParaRPr>
          </a:p>
        </p:txBody>
      </p:sp>
    </p:spTree>
    <p:extLst>
      <p:ext uri="{BB962C8B-B14F-4D97-AF65-F5344CB8AC3E}">
        <p14:creationId xmlns:p14="http://schemas.microsoft.com/office/powerpoint/2010/main" val="899915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Computer script on a screen">
            <a:extLst>
              <a:ext uri="{FF2B5EF4-FFF2-40B4-BE49-F238E27FC236}">
                <a16:creationId xmlns:a16="http://schemas.microsoft.com/office/drawing/2014/main" id="{DED87FB2-6106-80A5-DF77-8106D711C11D}"/>
              </a:ext>
            </a:extLst>
          </p:cNvPr>
          <p:cNvPicPr>
            <a:picLocks noChangeAspect="1"/>
          </p:cNvPicPr>
          <p:nvPr/>
        </p:nvPicPr>
        <p:blipFill rotWithShape="1">
          <a:blip r:embed="rId2">
            <a:alphaModFix amt="50000"/>
          </a:blip>
          <a:srcRect t="7017" b="8713"/>
          <a:stretch/>
        </p:blipFill>
        <p:spPr>
          <a:xfrm>
            <a:off x="20" y="1"/>
            <a:ext cx="12191980" cy="6857999"/>
          </a:xfrm>
          <a:prstGeom prst="rect">
            <a:avLst/>
          </a:prstGeom>
        </p:spPr>
      </p:pic>
      <p:sp>
        <p:nvSpPr>
          <p:cNvPr id="2" name="Title 1">
            <a:extLst>
              <a:ext uri="{FF2B5EF4-FFF2-40B4-BE49-F238E27FC236}">
                <a16:creationId xmlns:a16="http://schemas.microsoft.com/office/drawing/2014/main" id="{448B6B44-DC1E-460A-9DA4-25BB9765AEEC}"/>
              </a:ext>
            </a:extLst>
          </p:cNvPr>
          <p:cNvSpPr>
            <a:spLocks noGrp="1"/>
          </p:cNvSpPr>
          <p:nvPr>
            <p:ph type="ctrTitle"/>
          </p:nvPr>
        </p:nvSpPr>
        <p:spPr>
          <a:xfrm>
            <a:off x="838200" y="1122362"/>
            <a:ext cx="10515600" cy="2900518"/>
          </a:xfrm>
        </p:spPr>
        <p:txBody>
          <a:bodyPr>
            <a:normAutofit/>
          </a:bodyPr>
          <a:lstStyle/>
          <a:p>
            <a:r>
              <a:rPr lang="en-US" sz="4400" b="1" kern="1200">
                <a:solidFill>
                  <a:srgbClr val="FFFFFF"/>
                </a:solidFill>
                <a:latin typeface="Amasis MT Pro Light" panose="02040304050005020304" pitchFamily="18" charset="0"/>
              </a:rPr>
              <a:t>Actual Implementation Screenshots</a:t>
            </a:r>
            <a:endParaRPr lang="en-US" sz="4400">
              <a:solidFill>
                <a:srgbClr val="FFFFFF"/>
              </a:solidFill>
              <a:latin typeface="Amasis MT Pro Light" panose="02040304050005020304" pitchFamily="18" charset="0"/>
            </a:endParaRPr>
          </a:p>
        </p:txBody>
      </p:sp>
    </p:spTree>
    <p:extLst>
      <p:ext uri="{BB962C8B-B14F-4D97-AF65-F5344CB8AC3E}">
        <p14:creationId xmlns:p14="http://schemas.microsoft.com/office/powerpoint/2010/main" val="667578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568</Words>
  <Application>Microsoft Office PowerPoint</Application>
  <PresentationFormat>Widescreen</PresentationFormat>
  <Paragraphs>54</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Aharoni</vt:lpstr>
      <vt:lpstr>Amasis MT Pro Light</vt:lpstr>
      <vt:lpstr>Amasis MT Pro Medium</vt:lpstr>
      <vt:lpstr>Arial</vt:lpstr>
      <vt:lpstr>Calibri</vt:lpstr>
      <vt:lpstr>Calibri </vt:lpstr>
      <vt:lpstr>Calibri Light</vt:lpstr>
      <vt:lpstr>Courier New</vt:lpstr>
      <vt:lpstr>Office Theme</vt:lpstr>
      <vt:lpstr>NFT Marketplace Management System </vt:lpstr>
      <vt:lpstr>Project Introduction</vt:lpstr>
      <vt:lpstr>Advantages </vt:lpstr>
      <vt:lpstr>Constraints</vt:lpstr>
      <vt:lpstr>Nonfunctional Requirements</vt:lpstr>
      <vt:lpstr>Design</vt:lpstr>
      <vt:lpstr>Architecture</vt:lpstr>
      <vt:lpstr>Overview</vt:lpstr>
      <vt:lpstr>Actual Implementation Screenshots</vt:lpstr>
      <vt:lpstr>PowerPoint Presentation</vt:lpstr>
      <vt:lpstr>PowerPoint Presentation</vt:lpstr>
      <vt:lpstr>Work Division between Group Members</vt:lpstr>
      <vt:lpstr>Lessons Learned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Marketplace Management System </dc:title>
  <dc:creator>Faizan Pervaz</dc:creator>
  <cp:lastModifiedBy>Faizan Pervaz</cp:lastModifiedBy>
  <cp:revision>23</cp:revision>
  <dcterms:created xsi:type="dcterms:W3CDTF">2023-04-21T16:24:39Z</dcterms:created>
  <dcterms:modified xsi:type="dcterms:W3CDTF">2023-05-05T09:33:44Z</dcterms:modified>
</cp:coreProperties>
</file>

<file path=docProps/thumbnail.jpeg>
</file>